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  <p:sldId id="259" r:id="rId4"/>
    <p:sldId id="260" r:id="rId5"/>
    <p:sldId id="266" r:id="rId6"/>
    <p:sldId id="268" r:id="rId7"/>
    <p:sldId id="269" r:id="rId8"/>
    <p:sldId id="261" r:id="rId9"/>
    <p:sldId id="267" r:id="rId10"/>
    <p:sldId id="271" r:id="rId11"/>
    <p:sldId id="272" r:id="rId12"/>
    <p:sldId id="273" r:id="rId13"/>
    <p:sldId id="274" r:id="rId14"/>
    <p:sldId id="275" r:id="rId15"/>
    <p:sldId id="276" r:id="rId16"/>
    <p:sldId id="277" r:id="rId17"/>
    <p:sldId id="279" r:id="rId18"/>
    <p:sldId id="280" r:id="rId19"/>
    <p:sldId id="281" r:id="rId20"/>
    <p:sldId id="285" r:id="rId21"/>
    <p:sldId id="286" r:id="rId22"/>
    <p:sldId id="287" r:id="rId23"/>
    <p:sldId id="288" r:id="rId24"/>
    <p:sldId id="289" r:id="rId25"/>
    <p:sldId id="290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753"/>
    <p:restoredTop sz="94648"/>
  </p:normalViewPr>
  <p:slideViewPr>
    <p:cSldViewPr snapToGrid="0" snapToObjects="1">
      <p:cViewPr varScale="1">
        <p:scale>
          <a:sx n="90" d="100"/>
          <a:sy n="90" d="100"/>
        </p:scale>
        <p:origin x="232" y="6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49E5B8-B47D-EA46-BC94-6AD2D43F42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FE94576-3AE3-0E46-9439-48ABF64590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D4182B-3A3C-944F-A343-B525CD93C4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573D9-8B15-2A4D-A040-C8F87810AD54}" type="datetimeFigureOut">
              <a:rPr lang="en-US" smtClean="0"/>
              <a:t>8/6/18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BCCEC2-006F-FC41-B96D-7F2DFCE960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E3EC4C-5039-2A42-BA75-3CCB398903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87F3F-1A3B-814B-AA8E-62B0F4CAB6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4759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4BA25-6DEA-9B42-99E6-49ACE3BC5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4ED8F59-5BF0-4E41-91F0-6ED4C2FBCB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2C768C-15F8-F545-AF69-95684ADEE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573D9-8B15-2A4D-A040-C8F87810AD54}" type="datetimeFigureOut">
              <a:rPr lang="en-US" smtClean="0"/>
              <a:t>8/6/18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D51E89-9E3A-B545-8C6C-95848CA19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C2702E-80FD-3A4C-9B6C-5D770BF49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87F3F-1A3B-814B-AA8E-62B0F4CAB6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36632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371DE65-B845-0147-9D9B-1A411FB38EA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E93DA10-0E39-3F45-80F0-F3424F1726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EC8C17-0399-1844-BCE0-20B4419B41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573D9-8B15-2A4D-A040-C8F87810AD54}" type="datetimeFigureOut">
              <a:rPr lang="en-US" smtClean="0"/>
              <a:t>8/6/18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E08D06-39DF-464D-A43E-808306D3DF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9ECB14-0C36-AC4D-8106-74BED7FC0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87F3F-1A3B-814B-AA8E-62B0F4CAB6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6441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BBE857-1B7A-254B-8AD8-B6EFD2527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14741B-223D-0841-B92B-1416C93A4B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180D74-D1F9-C647-8AEE-6C3E5DA25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573D9-8B15-2A4D-A040-C8F87810AD54}" type="datetimeFigureOut">
              <a:rPr lang="en-US" smtClean="0"/>
              <a:t>8/6/18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B46B8E-8284-DC43-A6FF-2BEB9CBC25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E4FACF-D983-2E4A-95DB-32B07FC37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87F3F-1A3B-814B-AA8E-62B0F4CAB6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7850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9B658-F343-5D40-9353-D3337C4A0A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191A05-94BB-3746-8F1F-98EEF3C94A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70781C-2F84-B149-823F-CBA7C44DAD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573D9-8B15-2A4D-A040-C8F87810AD54}" type="datetimeFigureOut">
              <a:rPr lang="en-US" smtClean="0"/>
              <a:t>8/6/18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367CDE-93DD-9B47-BEB9-51F4C6F822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541FF6-9A1C-3C4D-AEDB-FC4BD7FC0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87F3F-1A3B-814B-AA8E-62B0F4CAB6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8312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BE5DF-31C9-2044-A5E1-C18388D2D9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43F6D2-120F-3247-AE77-FD2AD21F23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341937-70DA-7944-B095-1E59438EB2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B44A1D-B53A-5A42-81FA-77BACB574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573D9-8B15-2A4D-A040-C8F87810AD54}" type="datetimeFigureOut">
              <a:rPr lang="en-US" smtClean="0"/>
              <a:t>8/6/18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66B88E-8D5A-1A4F-B43F-B4B2319297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37C33A-8661-EF47-8EF3-64BCD63FFE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87F3F-1A3B-814B-AA8E-62B0F4CAB6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57994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BE727-E6D3-5A4A-AF2A-92F44A7F57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7665DA-BF94-A143-A76B-71CE3A7D54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9F5E07-2957-2A4B-8DF9-A3A5FE2644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C047B5B-5695-CB46-AD73-2765C15D921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60D99CA-14E7-F949-A124-66E15744EFE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6025918-6AEF-BE45-AD68-435B7C5802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573D9-8B15-2A4D-A040-C8F87810AD54}" type="datetimeFigureOut">
              <a:rPr lang="en-US" smtClean="0"/>
              <a:t>8/6/18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A4E429B-3C01-074B-A320-BE165E629F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2F34B15-9C45-EB4D-8342-3CE8B108B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87F3F-1A3B-814B-AA8E-62B0F4CAB6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5239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D23FA-00EA-6342-ADE8-3CC22E6CF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D926B22-2D5A-5C4E-A39F-8FC830E506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573D9-8B15-2A4D-A040-C8F87810AD54}" type="datetimeFigureOut">
              <a:rPr lang="en-US" smtClean="0"/>
              <a:t>8/6/18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C1E66C-38D4-594F-9E79-108A7A38B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223572-FC89-114B-B60D-329781451F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87F3F-1A3B-814B-AA8E-62B0F4CAB6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4168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229958D-A934-0E43-ACEC-7A8503A96B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573D9-8B15-2A4D-A040-C8F87810AD54}" type="datetimeFigureOut">
              <a:rPr lang="en-US" smtClean="0"/>
              <a:t>8/6/18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39B3E64-066E-7F42-B3CC-A226C167E5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4CFE20-D6BF-924F-A263-ED06C9F17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87F3F-1A3B-814B-AA8E-62B0F4CAB6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5962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D49E26-EDA4-9146-9B8C-9E4B33DCB2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4E5372-B898-C444-A414-706D0C0F26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BC3587-4C6C-FF47-A18A-C503C4B838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1EAD7E-630C-454C-BD42-49D596F57C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573D9-8B15-2A4D-A040-C8F87810AD54}" type="datetimeFigureOut">
              <a:rPr lang="en-US" smtClean="0"/>
              <a:t>8/6/18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B0035A-B4EB-9044-B8EC-E4B252228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DE21B1-762D-4B4B-96C0-AC2211A4A7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87F3F-1A3B-814B-AA8E-62B0F4CAB6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9415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BEE43C-5B41-E647-B977-D99FD6CEDD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6F40296-D100-7142-B194-559FEAF8554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616EEB-1A06-A84D-A7B7-3AE4696D78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0A96A0-E78F-244F-B78F-15E3CF2575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573D9-8B15-2A4D-A040-C8F87810AD54}" type="datetimeFigureOut">
              <a:rPr lang="en-US" smtClean="0"/>
              <a:t>8/6/18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D2A8C5-A622-7942-BD2A-3A614B06D0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1D7AA6-2CD4-8C4B-88E2-01F887E53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87F3F-1A3B-814B-AA8E-62B0F4CAB6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7696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3D48BA-4B4F-904C-BA62-DA3E555F49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DE106B-487A-1F4C-A217-C8D9DE45F3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2D5F77-87CA-5549-81DA-1CB5BF39CB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A573D9-8B15-2A4D-A040-C8F87810AD54}" type="datetimeFigureOut">
              <a:rPr lang="en-US" smtClean="0"/>
              <a:t>8/6/18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EF5895-DCE2-0342-8DAF-0CB86AC1E5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C62F2D-7420-9249-8430-868469CE69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A87F3F-1A3B-814B-AA8E-62B0F4CAB6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4888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www.onlinecharttool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file:////var/folders/hw/b4dfxmps7b504p1v0_cj4qt80000gq/T/com.microsoft.Word/WebArchiveCopyPasteTempFiles/blank%3fantifreeze=1531242717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file:////var/folders/hw/b4dfxmps7b504p1v0_cj4qt80000gq/T/com.microsoft.Word/WebArchiveCopyPasteTempFiles/blank%3fantifreeze=1531242825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file:////var/folders/hw/b4dfxmps7b504p1v0_cj4qt80000gq/T/com.microsoft.Word/WebArchiveCopyPasteTempFiles/blank%3fantifreeze=1531242950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file:////var/folders/hw/b4dfxmps7b504p1v0_cj4qt80000gq/T/com.microsoft.Word/WebArchiveCopyPasteTempFiles/blank%3fantifreeze=1531242995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file:////var/folders/hw/b4dfxmps7b504p1v0_cj4qt80000gq/T/com.microsoft.Word/WebArchiveCopyPasteTempFiles/blank%3fantifreeze=1531243324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file:////var/folders/hw/b4dfxmps7b504p1v0_cj4qt80000gq/T/com.microsoft.Word/WebArchiveCopyPasteTempFiles/blank%3fantifreeze=1531243476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file:////var/folders/hw/b4dfxmps7b504p1v0_cj4qt80000gq/T/com.microsoft.Word/WebArchiveCopyPasteTempFiles/blank%3fantifreeze=1531243662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file:////var/folders/hw/b4dfxmps7b504p1v0_cj4qt80000gq/T/com.microsoft.Word/WebArchiveCopyPasteTempFiles/memory-monster.jpg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agereyes.org/blog/2011/want-to-make-chart-memorable-add-junk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www.stat.columbia.edu/~cook/movabletype/archives/2009/07/hard_sell_for_b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file:////var/folders/hw/b4dfxmps7b504p1v0_cj4qt80000gq/T/com.microsoft.Word/WebArchiveCopyPasteTempFiles/vouchermapsBAYES2000.png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hyperlink" Target="http://danmeth.com/post/77471620/my-trilogy-meter-1-in-a-series-of-pop-cultura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file:////var/folders/hw/b4dfxmps7b504p1v0_cj4qt80000gq/T/com.microsoft.Word/WebArchiveCopyPasteTempFiles/smallmultiples2.jpg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flowingdata.com/2017/05/09/life-expectancy-by-state-against-the-us-average/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juiceanalytics.com/writing/better-know-visualization-small-multiples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21BD1-2090-5A4D-A072-47604C7BD1D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Graphical Excellence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C568B8-3503-7F4A-B8D4-526C97393DE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Part II</a:t>
            </a:r>
          </a:p>
        </p:txBody>
      </p:sp>
    </p:spTree>
    <p:extLst>
      <p:ext uri="{BB962C8B-B14F-4D97-AF65-F5344CB8AC3E}">
        <p14:creationId xmlns:p14="http://schemas.microsoft.com/office/powerpoint/2010/main" val="11330331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CFC1E3-B48C-3C4C-8E46-C137E01A8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Simplify.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E2827F1-D145-A447-A5AA-D1A101F6B2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590925" cy="45466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Start with this chart,    </a:t>
            </a:r>
          </a:p>
          <a:p>
            <a:pPr marL="0" indent="0">
              <a:buNone/>
            </a:pPr>
            <a:r>
              <a:rPr lang="en-US" sz="2000" dirty="0"/>
              <a:t>(I used </a:t>
            </a:r>
            <a:r>
              <a:rPr lang="en-US" sz="2000" u="sng" dirty="0">
                <a:hlinkClick r:id="rId2"/>
              </a:rPr>
              <a:t>https://www.</a:t>
            </a:r>
          </a:p>
          <a:p>
            <a:pPr marL="0" indent="0">
              <a:buNone/>
            </a:pPr>
            <a:r>
              <a:rPr lang="en-US" sz="2000" u="sng" dirty="0">
                <a:hlinkClick r:id="rId2"/>
              </a:rPr>
              <a:t>onlinecharttool.com</a:t>
            </a:r>
            <a:r>
              <a:rPr lang="en-US" sz="2000" u="sng" dirty="0"/>
              <a:t>  )</a:t>
            </a:r>
            <a:endParaRPr lang="en-US" sz="2000" dirty="0"/>
          </a:p>
        </p:txBody>
      </p:sp>
      <p:pic>
        <p:nvPicPr>
          <p:cNvPr id="6" name="Picture 22" descr="Preview Chart">
            <a:extLst>
              <a:ext uri="{FF2B5EF4-FFF2-40B4-BE49-F238E27FC236}">
                <a16:creationId xmlns:a16="http://schemas.microsoft.com/office/drawing/2014/main" id="{D1222664-3910-E14D-8927-5C25EF130B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7225" y="0"/>
            <a:ext cx="7931954" cy="5847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54885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CFC1E3-B48C-3C4C-8E46-C137E01A8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Simplify.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E2827F1-D145-A447-A5AA-D1A101F6B2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590925" cy="45466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3D is the worst!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5A64E728-9E66-9142-BD7B-307082EB61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63241" y="-1"/>
            <a:ext cx="18799706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7171" name="Picture 23" descr="Preview Chart">
            <a:extLst>
              <a:ext uri="{FF2B5EF4-FFF2-40B4-BE49-F238E27FC236}">
                <a16:creationId xmlns:a16="http://schemas.microsoft.com/office/drawing/2014/main" id="{D3553449-30A5-CC49-9AA8-11B8535149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0045" y="1"/>
            <a:ext cx="7931953" cy="5847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51277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CFC1E3-B48C-3C4C-8E46-C137E01A8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Simplify.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E2827F1-D145-A447-A5AA-D1A101F6B2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590925" cy="45466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Color can be distracting…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5A64E728-9E66-9142-BD7B-307082EB61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63241" y="-1"/>
            <a:ext cx="18799706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A9972F0-A274-E04C-88B0-70422D75C7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00475" y="45718"/>
            <a:ext cx="19175770" cy="480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8193" name="Picture 24" descr="Preview Chart">
            <a:extLst>
              <a:ext uri="{FF2B5EF4-FFF2-40B4-BE49-F238E27FC236}">
                <a16:creationId xmlns:a16="http://schemas.microsoft.com/office/drawing/2014/main" id="{B31A47C1-3379-7349-8611-3D84710CFE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9588" y="45719"/>
            <a:ext cx="7950487" cy="5847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12144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CFC1E3-B48C-3C4C-8E46-C137E01A8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Simplify.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E2827F1-D145-A447-A5AA-D1A101F6B2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590925" cy="45466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Use a classic font.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5A64E728-9E66-9142-BD7B-307082EB61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63241" y="-1"/>
            <a:ext cx="18799706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95D6319-6FE7-6C45-A21D-A51B7B4851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00487" y="-1"/>
            <a:ext cx="17830799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9217" name="Picture 25" descr="Preview Chart">
            <a:extLst>
              <a:ext uri="{FF2B5EF4-FFF2-40B4-BE49-F238E27FC236}">
                <a16:creationId xmlns:a16="http://schemas.microsoft.com/office/drawing/2014/main" id="{1DFBDD0C-B2AB-A542-91EB-C200002607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8296" y="-1"/>
            <a:ext cx="7969508" cy="5870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47707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CFC1E3-B48C-3C4C-8E46-C137E01A8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Simplify.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E2827F1-D145-A447-A5AA-D1A101F6B2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590925" cy="45466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Grids can be</a:t>
            </a:r>
          </a:p>
          <a:p>
            <a:pPr marL="0" indent="0">
              <a:buNone/>
            </a:pPr>
            <a:r>
              <a:rPr lang="en-US" dirty="0"/>
              <a:t>Distracting.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5A64E728-9E66-9142-BD7B-307082EB61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63241" y="-1"/>
            <a:ext cx="18799706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20C280C-135E-3142-BE7A-E2BDE071E8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29061" y="53655"/>
            <a:ext cx="17317845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0241" name="Picture 28" descr="Preview Chart">
            <a:extLst>
              <a:ext uri="{FF2B5EF4-FFF2-40B4-BE49-F238E27FC236}">
                <a16:creationId xmlns:a16="http://schemas.microsoft.com/office/drawing/2014/main" id="{9DC2A817-2512-444C-A0EE-DEA83C5C55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5360" y="53655"/>
            <a:ext cx="7927316" cy="5839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85609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CFC1E3-B48C-3C4C-8E46-C137E01A8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Simplify.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E2827F1-D145-A447-A5AA-D1A101F6B2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590925" cy="45466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Numbers on </a:t>
            </a:r>
          </a:p>
          <a:p>
            <a:pPr marL="0" indent="0">
              <a:buNone/>
            </a:pPr>
            <a:r>
              <a:rPr lang="en-US" dirty="0"/>
              <a:t>bars are</a:t>
            </a:r>
          </a:p>
          <a:p>
            <a:pPr marL="0" indent="0">
              <a:buNone/>
            </a:pPr>
            <a:r>
              <a:rPr lang="en-US" dirty="0"/>
              <a:t>unnecessary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5A64E728-9E66-9142-BD7B-307082EB61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63241" y="-1"/>
            <a:ext cx="18799706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20C280C-135E-3142-BE7A-E2BDE071E8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29061" y="53655"/>
            <a:ext cx="17317845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E0789541-E7D8-BD47-B7EC-FC25D648F6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04355" y="277162"/>
            <a:ext cx="18544412" cy="493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1267" name="Picture 29" descr="Preview Chart">
            <a:extLst>
              <a:ext uri="{FF2B5EF4-FFF2-40B4-BE49-F238E27FC236}">
                <a16:creationId xmlns:a16="http://schemas.microsoft.com/office/drawing/2014/main" id="{BB4AD992-AF1D-6C4D-A795-67FF1E8CBB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7421" y="99374"/>
            <a:ext cx="7930400" cy="5841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36854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CFC1E3-B48C-3C4C-8E46-C137E01A8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Simplify.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E2827F1-D145-A447-A5AA-D1A101F6B2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590925" cy="45466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“Day of the Week”  label is not       necessary either.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5A64E728-9E66-9142-BD7B-307082EB61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63241" y="-1"/>
            <a:ext cx="18799706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20C280C-135E-3142-BE7A-E2BDE071E8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29061" y="53655"/>
            <a:ext cx="17317845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65F7EBAB-38E3-234F-9C2F-8333FF5114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03283" y="62299"/>
            <a:ext cx="16663474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2289" name="Picture 38" descr="Preview Chart">
            <a:extLst>
              <a:ext uri="{FF2B5EF4-FFF2-40B4-BE49-F238E27FC236}">
                <a16:creationId xmlns:a16="http://schemas.microsoft.com/office/drawing/2014/main" id="{12C05477-58A2-8E40-AB0D-22E44053BD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7349" y="62299"/>
            <a:ext cx="7939325" cy="5853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65219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CFC1E3-B48C-3C4C-8E46-C137E01A8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Simplify.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E2827F1-D145-A447-A5AA-D1A101F6B2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7889" y="1803047"/>
            <a:ext cx="3590925" cy="45466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Now try using ggplot2.       Here is a basic plot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5A64E728-9E66-9142-BD7B-307082EB61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63241" y="-1"/>
            <a:ext cx="18799706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20C280C-135E-3142-BE7A-E2BDE071E8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29061" y="53655"/>
            <a:ext cx="17317845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E39ED5-1E95-5E40-8D28-4E5E8F10E95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030133" y="107311"/>
            <a:ext cx="7890934" cy="5514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7329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CFC1E3-B48C-3C4C-8E46-C137E01A8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Simplify.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E2827F1-D145-A447-A5AA-D1A101F6B2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590925" cy="45466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Basic </a:t>
            </a:r>
            <a:r>
              <a:rPr lang="en-US" dirty="0" err="1"/>
              <a:t>ggplot</a:t>
            </a:r>
            <a:r>
              <a:rPr lang="en-US" dirty="0"/>
              <a:t> with    color.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5A64E728-9E66-9142-BD7B-307082EB61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63241" y="-1"/>
            <a:ext cx="18799706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20C280C-135E-3142-BE7A-E2BDE071E8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29061" y="53655"/>
            <a:ext cx="17317845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6D8F17E-B72B-F640-B4DE-CF0A5DAE27F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195939" y="234310"/>
            <a:ext cx="7781572" cy="5432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0133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CFC1E3-B48C-3C4C-8E46-C137E01A8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Simplify.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E2827F1-D145-A447-A5AA-D1A101F6B2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590925" cy="45466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Without ‘Weekday’ label.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5A64E728-9E66-9142-BD7B-307082EB61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63241" y="-1"/>
            <a:ext cx="18799706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20C280C-135E-3142-BE7A-E2BDE071E8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29061" y="53655"/>
            <a:ext cx="17317845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D566BF5-000F-8B45-B9B2-160763391E2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041422" y="180655"/>
            <a:ext cx="7933267" cy="5850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0145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00EDAF-80AF-174C-8741-9E84410618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Tufte’s</a:t>
            </a:r>
            <a:r>
              <a:rPr lang="en-US" dirty="0"/>
              <a:t> Design Principles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86538D-E0D8-224D-848F-03F86C7C8A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lvl="0" indent="0">
              <a:buNone/>
            </a:pPr>
            <a:r>
              <a:rPr lang="en-US" dirty="0"/>
              <a:t>Above all else, show the data: </a:t>
            </a:r>
          </a:p>
          <a:p>
            <a:pPr lvl="0"/>
            <a:r>
              <a:rPr lang="en-US" dirty="0"/>
              <a:t>Maximize data-ink ratio</a:t>
            </a:r>
          </a:p>
          <a:p>
            <a:pPr lvl="0"/>
            <a:r>
              <a:rPr lang="en-US" dirty="0"/>
              <a:t>Erase non-data ink</a:t>
            </a:r>
          </a:p>
          <a:p>
            <a:pPr lvl="0"/>
            <a:r>
              <a:rPr lang="en-US" dirty="0"/>
              <a:t>Erase redundant data ink </a:t>
            </a:r>
          </a:p>
          <a:p>
            <a:pPr lvl="0"/>
            <a:r>
              <a:rPr lang="en-US" dirty="0"/>
              <a:t>Revise and edit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8220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CFC1E3-B48C-3C4C-8E46-C137E01A8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Simplify.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E2827F1-D145-A447-A5AA-D1A101F6B2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590925" cy="45466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Using themes:</a:t>
            </a:r>
          </a:p>
          <a:p>
            <a:pPr marL="0" indent="0">
              <a:buNone/>
            </a:pPr>
            <a:r>
              <a:rPr lang="en-US" dirty="0" err="1"/>
              <a:t>theme_bw</a:t>
            </a:r>
            <a:r>
              <a:rPr lang="en-US" dirty="0"/>
              <a:t>()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5A64E728-9E66-9142-BD7B-307082EB61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63241" y="-1"/>
            <a:ext cx="18799706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20C280C-135E-3142-BE7A-E2BDE071E8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29061" y="53655"/>
            <a:ext cx="17317845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5DEAF4-7CF4-3C4A-947F-21FCC1D2A27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030135" y="170458"/>
            <a:ext cx="7924800" cy="5855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6208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CFC1E3-B48C-3C4C-8E46-C137E01A8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Simplify.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E2827F1-D145-A447-A5AA-D1A101F6B2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590925" cy="45466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Using themes:</a:t>
            </a:r>
          </a:p>
          <a:p>
            <a:pPr marL="0" indent="0">
              <a:buNone/>
            </a:pPr>
            <a:r>
              <a:rPr lang="en-US" dirty="0" err="1"/>
              <a:t>theme_light</a:t>
            </a:r>
            <a:r>
              <a:rPr lang="en-US" dirty="0"/>
              <a:t>()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5A64E728-9E66-9142-BD7B-307082EB61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63241" y="-1"/>
            <a:ext cx="18799706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20C280C-135E-3142-BE7A-E2BDE071E8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29061" y="53655"/>
            <a:ext cx="17317845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5FD7371-AA72-0D42-A467-AB6858FA481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018844" y="180655"/>
            <a:ext cx="7924799" cy="5892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6151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CFC1E3-B48C-3C4C-8E46-C137E01A8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Simplify.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E2827F1-D145-A447-A5AA-D1A101F6B2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590925" cy="45466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Using themes:</a:t>
            </a:r>
          </a:p>
          <a:p>
            <a:pPr marL="0" indent="0">
              <a:buNone/>
            </a:pPr>
            <a:r>
              <a:rPr lang="en-US" dirty="0" err="1"/>
              <a:t>theme_minimal</a:t>
            </a:r>
            <a:r>
              <a:rPr lang="en-US" dirty="0"/>
              <a:t>()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5A64E728-9E66-9142-BD7B-307082EB61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63241" y="-1"/>
            <a:ext cx="18799706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20C280C-135E-3142-BE7A-E2BDE071E8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29061" y="53655"/>
            <a:ext cx="17317845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A62938E-C4B8-DB4C-BD12-910E779EC31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018844" y="180655"/>
            <a:ext cx="7924799" cy="5855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9395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CFC1E3-B48C-3C4C-8E46-C137E01A8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Simplify.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E2827F1-D145-A447-A5AA-D1A101F6B2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590925" cy="45466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Using themes:</a:t>
            </a:r>
          </a:p>
          <a:p>
            <a:pPr marL="0" indent="0">
              <a:buNone/>
            </a:pPr>
            <a:r>
              <a:rPr lang="en-US" dirty="0" err="1"/>
              <a:t>theme_void</a:t>
            </a:r>
            <a:r>
              <a:rPr lang="en-US" dirty="0"/>
              <a:t>()             ???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5A64E728-9E66-9142-BD7B-307082EB61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63241" y="-1"/>
            <a:ext cx="18799706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20C280C-135E-3142-BE7A-E2BDE071E8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29061" y="53655"/>
            <a:ext cx="17317845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EA8DDDD-C6E0-A94F-B5CD-5EE2BF7150D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563241" y="365125"/>
            <a:ext cx="7236176" cy="54373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12C1E12-DBD4-B14A-BB24-A1E7FC2321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35467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2219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5A87B1-0B7B-5141-B47D-EC20F6906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best graphs are: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2D62B0-4FC6-4140-B123-B1E20BD69B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600" dirty="0"/>
              <a:t>Data Dense</a:t>
            </a:r>
          </a:p>
          <a:p>
            <a:pPr marL="0" indent="0">
              <a:buNone/>
            </a:pPr>
            <a:r>
              <a:rPr lang="en-US" sz="3600" dirty="0"/>
              <a:t>Uncluttered</a:t>
            </a:r>
          </a:p>
          <a:p>
            <a:pPr marL="0" indent="0">
              <a:buNone/>
            </a:pPr>
            <a:r>
              <a:rPr lang="en-US" sz="3600" dirty="0"/>
              <a:t>Not Redundant</a:t>
            </a:r>
          </a:p>
          <a:p>
            <a:pPr marL="0" indent="0">
              <a:buNone/>
            </a:pPr>
            <a:r>
              <a:rPr lang="en-US" sz="3600" dirty="0"/>
              <a:t>Not Misleading (e.g., correct for inflation)</a:t>
            </a:r>
          </a:p>
          <a:p>
            <a:pPr marL="0" indent="0">
              <a:buNone/>
            </a:pPr>
            <a:r>
              <a:rPr lang="en-US" sz="3600" dirty="0"/>
              <a:t>Tell a Story..          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Here’s a famous example:</a:t>
            </a:r>
          </a:p>
        </p:txBody>
      </p:sp>
    </p:spTree>
    <p:extLst>
      <p:ext uri="{BB962C8B-B14F-4D97-AF65-F5344CB8AC3E}">
        <p14:creationId xmlns:p14="http://schemas.microsoft.com/office/powerpoint/2010/main" val="3561654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D67ADD2-83E9-EA45-BDC4-F1EFBE5AE9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7469" y="100013"/>
            <a:ext cx="11963129" cy="5700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8411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209866-1C87-3C47-BD8B-6AF3B8B4DB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Data-Ink Ratio?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85F1E2-2629-9D49-BF19-DC55253313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/>
              <a:t>• Data-ink = the ink used to show data</a:t>
            </a:r>
          </a:p>
          <a:p>
            <a:pPr marL="0" indent="0">
              <a:buNone/>
            </a:pPr>
            <a:br>
              <a:rPr lang="en-US" sz="3600" dirty="0"/>
            </a:br>
            <a:r>
              <a:rPr lang="en-US" sz="3600" dirty="0"/>
              <a:t>• Data-ink ratio = data-ink / total ink used </a:t>
            </a:r>
          </a:p>
          <a:p>
            <a:pPr marL="0" indent="0">
              <a:buNone/>
            </a:pPr>
            <a:endParaRPr lang="en-US" sz="3600" dirty="0"/>
          </a:p>
          <a:p>
            <a:pPr marL="0" indent="0">
              <a:buNone/>
            </a:pPr>
            <a:r>
              <a:rPr lang="en-US" sz="3600" dirty="0"/>
              <a:t>(This is an idea – we will not calculate this)</a:t>
            </a:r>
          </a:p>
        </p:txBody>
      </p:sp>
    </p:spTree>
    <p:extLst>
      <p:ext uri="{BB962C8B-B14F-4D97-AF65-F5344CB8AC3E}">
        <p14:creationId xmlns:p14="http://schemas.microsoft.com/office/powerpoint/2010/main" val="3403098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4FCE7B-0E9B-424C-B719-FC2953C42F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Strategies for Increasing Data-Ink Ratio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05A474-B516-4843-BDBE-A66ED7488A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lvl="0" indent="-514350">
              <a:buFont typeface="+mj-lt"/>
              <a:buAutoNum type="arabicPeriod"/>
            </a:pPr>
            <a:r>
              <a:rPr lang="en-US" sz="3600" dirty="0"/>
              <a:t>Avoid </a:t>
            </a:r>
            <a:r>
              <a:rPr lang="en-US" sz="3600" dirty="0" err="1"/>
              <a:t>Chartjunk</a:t>
            </a:r>
            <a:endParaRPr lang="en-US" sz="3600" dirty="0"/>
          </a:p>
          <a:p>
            <a:pPr marL="514350" lvl="0" indent="-514350">
              <a:buFont typeface="+mj-lt"/>
              <a:buAutoNum type="arabicPeriod"/>
            </a:pPr>
            <a:r>
              <a:rPr lang="en-US" sz="3600" dirty="0"/>
              <a:t>Small Multiples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US" sz="3600" dirty="0"/>
              <a:t>Sparklines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3600" dirty="0"/>
              <a:t>Simplify!  (Erase non-data and redundant ink)</a:t>
            </a:r>
          </a:p>
          <a:p>
            <a:pPr marL="514350" lvl="0" indent="-514350">
              <a:buFont typeface="+mj-lt"/>
              <a:buAutoNum type="arabicPeriod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2262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F2855-BCC3-D94D-8C16-3F76FB58B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Avoid </a:t>
            </a:r>
            <a:r>
              <a:rPr lang="en-US" dirty="0" err="1"/>
              <a:t>Chartjunk</a:t>
            </a:r>
            <a:r>
              <a:rPr lang="en-US" dirty="0"/>
              <a:t>*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4D902609-9A1F-1D4B-AC82-A5E024F3CB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169068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025" name="Picture 17" descr="Image result for chartjunk examples before and after">
            <a:extLst>
              <a:ext uri="{FF2B5EF4-FFF2-40B4-BE49-F238E27FC236}">
                <a16:creationId xmlns:a16="http://schemas.microsoft.com/office/drawing/2014/main" id="{ADAF6851-EC66-6046-9630-6F7C6C8D3B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90687"/>
            <a:ext cx="9448102" cy="3681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28A77D9-413D-0F46-9222-E3D6DE15CAD2}"/>
              </a:ext>
            </a:extLst>
          </p:cNvPr>
          <p:cNvSpPr/>
          <p:nvPr/>
        </p:nvSpPr>
        <p:spPr>
          <a:xfrm>
            <a:off x="709611" y="6170056"/>
            <a:ext cx="91773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u="sng" dirty="0">
                <a:solidFill>
                  <a:srgbClr val="0563C1"/>
                </a:solidFill>
                <a:latin typeface="Helvetica" pitchFamily="2" charset="0"/>
                <a:ea typeface="Times New Roman" panose="02020603050405020304" pitchFamily="18" charset="0"/>
                <a:hlinkClick r:id="rId4"/>
              </a:rPr>
              <a:t>https://eagereyes.org/blog/2011/want-to-make-chart-memorable-add-junk</a:t>
            </a:r>
            <a:endParaRPr lang="en-US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DFD94C-6E39-BE4F-8226-51EE5497DAE4}"/>
              </a:ext>
            </a:extLst>
          </p:cNvPr>
          <p:cNvSpPr txBox="1"/>
          <p:nvPr/>
        </p:nvSpPr>
        <p:spPr>
          <a:xfrm>
            <a:off x="709611" y="5586412"/>
            <a:ext cx="97774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*(But there are different opinions on this….)</a:t>
            </a:r>
          </a:p>
        </p:txBody>
      </p:sp>
    </p:spTree>
    <p:extLst>
      <p:ext uri="{BB962C8B-B14F-4D97-AF65-F5344CB8AC3E}">
        <p14:creationId xmlns:p14="http://schemas.microsoft.com/office/powerpoint/2010/main" val="24670574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CFC1E3-B48C-3C4C-8E46-C137E01A8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Small Multiples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4D5A53-13F8-044D-A92A-D1A5A1F865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376613" cy="45466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Andrew Gelman’s  </a:t>
            </a:r>
            <a:r>
              <a:rPr lang="en-US" u="sng" dirty="0">
                <a:hlinkClick r:id="rId2"/>
              </a:rPr>
              <a:t>analysis</a:t>
            </a:r>
            <a:r>
              <a:rPr lang="en-US" dirty="0"/>
              <a:t> of public support for vouchers, broken down by religion/ethnicity, income, and state.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8B470198-969C-EF43-AEB9-CA20695607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86336" y="157161"/>
            <a:ext cx="17905903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2049" name="Picture 20" descr="/var/folders/hw/b4dfxmps7b504p1v0_cj4qt80000gq/T/com.microsoft.Word/WebArchiveCopyPasteTempFiles/vouchermapsBAYES2000.png">
            <a:extLst>
              <a:ext uri="{FF2B5EF4-FFF2-40B4-BE49-F238E27FC236}">
                <a16:creationId xmlns:a16="http://schemas.microsoft.com/office/drawing/2014/main" id="{E785A6D0-A7B2-4445-90D3-BF25DBA6F4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6337" y="157162"/>
            <a:ext cx="6472238" cy="6472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34590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CFC1E3-B48C-3C4C-8E46-C137E01A8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Small Multiples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4D5A53-13F8-044D-A92A-D1A5A1F865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376613" cy="4546600"/>
          </a:xfrm>
        </p:spPr>
        <p:txBody>
          <a:bodyPr/>
          <a:lstStyle/>
          <a:p>
            <a:pPr marL="0" indent="0">
              <a:buNone/>
            </a:pPr>
            <a:r>
              <a:rPr lang="en-US" u="sng" dirty="0">
                <a:hlinkClick r:id="rId2"/>
              </a:rPr>
              <a:t>Trilogy Meter</a:t>
            </a:r>
            <a:r>
              <a:rPr lang="en-US" dirty="0"/>
              <a:t> by Dan Meth shows movie enjoyment by sequel.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8B470198-969C-EF43-AEB9-CA20695607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86336" y="157161"/>
            <a:ext cx="17905903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65A550C7-1E07-B746-9C4F-0D8261D713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72113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3073" name="Picture 21" descr="Small multiples maps">
            <a:extLst>
              <a:ext uri="{FF2B5EF4-FFF2-40B4-BE49-F238E27FC236}">
                <a16:creationId xmlns:a16="http://schemas.microsoft.com/office/drawing/2014/main" id="{ED6326F2-5B72-1847-A709-CC7B7C5A86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2113" y="0"/>
            <a:ext cx="5194300" cy="6743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64010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CFC1E3-B48C-3C4C-8E46-C137E01A84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8000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2. Small Multiples  </a:t>
            </a:r>
            <a:br>
              <a:rPr lang="en-US" dirty="0"/>
            </a:br>
            <a:r>
              <a:rPr lang="en-US" sz="2200" dirty="0"/>
              <a:t>( </a:t>
            </a:r>
            <a:r>
              <a:rPr lang="en-US" sz="2200" u="sng" dirty="0">
                <a:hlinkClick r:id="rId2"/>
              </a:rPr>
              <a:t>htttps://flowingdata.com/2017/05/09/life-expectancy-by-state-against-the-us-average/)</a:t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BFAEEF-AB25-0349-861E-FBF367D8B58C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293" y="1453832"/>
            <a:ext cx="8943658" cy="5032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4931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CFC1E3-B48C-3C4C-8E46-C137E01A8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Sparklines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D69225-9F50-CF47-B4B2-CBCA90186AE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4344" y="153670"/>
            <a:ext cx="7374255" cy="6018530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E2827F1-D145-A447-A5AA-D1A101F6B2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590925" cy="45466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(Really, a kind of Small Multiples)</a:t>
            </a:r>
            <a:endParaRPr lang="en-US" dirty="0">
              <a:hlinkClick r:id="rId3"/>
            </a:endParaRPr>
          </a:p>
          <a:p>
            <a:pPr marL="0" indent="0">
              <a:buNone/>
            </a:pPr>
            <a:endParaRPr lang="en-US" u="sng" dirty="0">
              <a:hlinkClick r:id="rId3"/>
            </a:endParaRPr>
          </a:p>
          <a:p>
            <a:pPr marL="0" indent="0">
              <a:buNone/>
            </a:pPr>
            <a:r>
              <a:rPr lang="en-US" sz="2000" u="sng" dirty="0">
                <a:hlinkClick r:id="rId3"/>
              </a:rPr>
              <a:t>http://www.juiceanalytics.com/writing/better-know-visualization-small-multiples</a:t>
            </a:r>
            <a:r>
              <a:rPr lang="en-US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615140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383</TotalTime>
  <Words>317</Words>
  <Application>Microsoft Macintosh PowerPoint</Application>
  <PresentationFormat>Widescreen</PresentationFormat>
  <Paragraphs>75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Arial</vt:lpstr>
      <vt:lpstr>Calibri</vt:lpstr>
      <vt:lpstr>Calibri Light</vt:lpstr>
      <vt:lpstr>Helvetica</vt:lpstr>
      <vt:lpstr>Times New Roman</vt:lpstr>
      <vt:lpstr>Office Theme</vt:lpstr>
      <vt:lpstr>Graphical Excellence</vt:lpstr>
      <vt:lpstr>Tufte’s Design Principles</vt:lpstr>
      <vt:lpstr>What is the Data-Ink Ratio? </vt:lpstr>
      <vt:lpstr>Some Strategies for Increasing Data-Ink Ratio</vt:lpstr>
      <vt:lpstr>1. Avoid Chartjunk*</vt:lpstr>
      <vt:lpstr>2. Small Multiples</vt:lpstr>
      <vt:lpstr>2. Small Multiples</vt:lpstr>
      <vt:lpstr>2. Small Multiples   ( htttps://flowingdata.com/2017/05/09/life-expectancy-by-state-against-the-us-average/) </vt:lpstr>
      <vt:lpstr>3. Sparklines</vt:lpstr>
      <vt:lpstr>4. Simplify.</vt:lpstr>
      <vt:lpstr>4. Simplify.</vt:lpstr>
      <vt:lpstr>4. Simplify.</vt:lpstr>
      <vt:lpstr>4. Simplify.</vt:lpstr>
      <vt:lpstr>4. Simplify.</vt:lpstr>
      <vt:lpstr>4. Simplify.</vt:lpstr>
      <vt:lpstr>4. Simplify.</vt:lpstr>
      <vt:lpstr>4. Simplify.</vt:lpstr>
      <vt:lpstr>4. Simplify.</vt:lpstr>
      <vt:lpstr>4. Simplify.</vt:lpstr>
      <vt:lpstr>4. Simplify.</vt:lpstr>
      <vt:lpstr>4. Simplify.</vt:lpstr>
      <vt:lpstr>4. Simplify.</vt:lpstr>
      <vt:lpstr>4. Simplify.</vt:lpstr>
      <vt:lpstr>The best graphs are:</vt:lpstr>
      <vt:lpstr>PowerPoint Presentation</vt:lpstr>
    </vt:vector>
  </TitlesOfParts>
  <Company/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Graphical Excellence</dc:title>
  <dc:creator>Microsoft Office User</dc:creator>
  <cp:lastModifiedBy>Microsoft Office User</cp:lastModifiedBy>
  <cp:revision>7</cp:revision>
  <dcterms:created xsi:type="dcterms:W3CDTF">2018-08-03T19:10:09Z</dcterms:created>
  <dcterms:modified xsi:type="dcterms:W3CDTF">2018-08-06T14:48:58Z</dcterms:modified>
</cp:coreProperties>
</file>